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52" r:id="rId2"/>
    <p:sldMasterId id="2147483864" r:id="rId3"/>
    <p:sldMasterId id="2147483900" r:id="rId4"/>
    <p:sldMasterId id="2147483912" r:id="rId5"/>
    <p:sldMasterId id="2147483924" r:id="rId6"/>
  </p:sldMasterIdLst>
  <p:notesMasterIdLst>
    <p:notesMasterId r:id="rId15"/>
  </p:notesMasterIdLst>
  <p:handoutMasterIdLst>
    <p:handoutMasterId r:id="rId16"/>
  </p:handoutMasterIdLst>
  <p:sldIdLst>
    <p:sldId id="262" r:id="rId7"/>
    <p:sldId id="263" r:id="rId8"/>
    <p:sldId id="267" r:id="rId9"/>
    <p:sldId id="285" r:id="rId10"/>
    <p:sldId id="265" r:id="rId11"/>
    <p:sldId id="278" r:id="rId12"/>
    <p:sldId id="286" r:id="rId13"/>
    <p:sldId id="27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A093"/>
    <a:srgbClr val="F1F1F1"/>
    <a:srgbClr val="003374"/>
    <a:srgbClr val="385592"/>
    <a:srgbClr val="3A5896"/>
    <a:srgbClr val="173A8D"/>
    <a:srgbClr val="1D3C7A"/>
    <a:srgbClr val="213969"/>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1446" y="-606"/>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380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DD1C9-4BB6-422A-8F34-C157EA500BD9}" type="datetimeFigureOut">
              <a:rPr lang="en-US" smtClean="0"/>
              <a:t>5/12/2021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5A997E4-EE34-411C-9FF1-22B934EF5337}" type="slidenum">
              <a:rPr lang="en-US" smtClean="0"/>
              <a:t>‹#›</a:t>
            </a:fld>
            <a:endParaRPr lang="en-US"/>
          </a:p>
        </p:txBody>
      </p:sp>
    </p:spTree>
    <p:extLst>
      <p:ext uri="{BB962C8B-B14F-4D97-AF65-F5344CB8AC3E}">
        <p14:creationId xmlns:p14="http://schemas.microsoft.com/office/powerpoint/2010/main" val="2127411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71D695-3236-4A1D-B8B1-F0F30326906F}" type="datetimeFigureOut">
              <a:rPr lang="ru-RU" smtClean="0"/>
              <a:t>12.05.2021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D9AEA-E6B4-4623-ACFF-888671E6840F}" type="slidenum">
              <a:rPr lang="ru-RU" smtClean="0"/>
              <a:t>‹#›</a:t>
            </a:fld>
            <a:endParaRPr lang="ru-RU"/>
          </a:p>
        </p:txBody>
      </p:sp>
    </p:spTree>
    <p:extLst>
      <p:ext uri="{BB962C8B-B14F-4D97-AF65-F5344CB8AC3E}">
        <p14:creationId xmlns:p14="http://schemas.microsoft.com/office/powerpoint/2010/main" val="2720622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5C2AECB-1147-4FF1-B5C2-52FD07C3F613}" type="slidenum">
              <a:rPr lang="ru-RU" smtClean="0">
                <a:solidFill>
                  <a:prstClr val="black"/>
                </a:solidFill>
              </a:rPr>
              <a:pPr/>
              <a:t>1</a:t>
            </a:fld>
            <a:endParaRPr lang="ru-RU">
              <a:solidFill>
                <a:prstClr val="black"/>
              </a:solidFill>
            </a:endParaRPr>
          </a:p>
        </p:txBody>
      </p:sp>
    </p:spTree>
    <p:extLst>
      <p:ext uri="{BB962C8B-B14F-4D97-AF65-F5344CB8AC3E}">
        <p14:creationId xmlns:p14="http://schemas.microsoft.com/office/powerpoint/2010/main" val="3129671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5C2AECB-1147-4FF1-B5C2-52FD07C3F613}" type="slidenum">
              <a:rPr lang="ru-RU" smtClean="0">
                <a:solidFill>
                  <a:prstClr val="black"/>
                </a:solidFill>
              </a:rPr>
              <a:pPr/>
              <a:t>2</a:t>
            </a:fld>
            <a:endParaRPr lang="ru-RU">
              <a:solidFill>
                <a:prstClr val="black"/>
              </a:solidFill>
            </a:endParaRPr>
          </a:p>
        </p:txBody>
      </p:sp>
    </p:spTree>
    <p:extLst>
      <p:ext uri="{BB962C8B-B14F-4D97-AF65-F5344CB8AC3E}">
        <p14:creationId xmlns:p14="http://schemas.microsoft.com/office/powerpoint/2010/main" val="653045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0888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6673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0134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905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355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8440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80128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61724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0845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8056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7936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1585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138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12836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72774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28103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83816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33310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768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0066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99987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4459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2735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40860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04055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1805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15067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09463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954182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312412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505182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923693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22747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5461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129630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651117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316711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086466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904846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274159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811956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694525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720293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37620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64132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452081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830077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021325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304223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595570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085340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711557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5313253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003743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173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98305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761748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509922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109282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89189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0068228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701952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52973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884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3733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5565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6.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7.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8.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Рисунок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Рисунок 7"/>
          <p:cNvPicPr>
            <a:picLocks noChangeAspect="1"/>
          </p:cNvPicPr>
          <p:nvPr userDrawn="1"/>
        </p:nvPicPr>
        <p:blipFill rotWithShape="1">
          <a:blip r:embed="rId14" cstate="print">
            <a:extLst>
              <a:ext uri="{28A0092B-C50C-407E-A947-70E740481C1C}">
                <a14:useLocalDpi xmlns:a14="http://schemas.microsoft.com/office/drawing/2010/main" val="0"/>
              </a:ext>
            </a:extLst>
          </a:blip>
          <a:srcRect l="12097"/>
          <a:stretch/>
        </p:blipFill>
        <p:spPr>
          <a:xfrm>
            <a:off x="1" y="4773706"/>
            <a:ext cx="3257177" cy="2084294"/>
          </a:xfrm>
          <a:prstGeom prst="rect">
            <a:avLst/>
          </a:prstGeom>
        </p:spPr>
      </p:pic>
    </p:spTree>
    <p:extLst>
      <p:ext uri="{BB962C8B-B14F-4D97-AF65-F5344CB8AC3E}">
        <p14:creationId xmlns:p14="http://schemas.microsoft.com/office/powerpoint/2010/main" val="204386702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Picture 6" descr="Картинки по запросу grey background textur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flipH="1">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Рисунок 7"/>
          <p:cNvPicPr>
            <a:picLocks noChangeAspect="1"/>
          </p:cNvPicPr>
          <p:nvPr userDrawn="1"/>
        </p:nvPicPr>
        <p:blipFill rotWithShape="1">
          <a:blip r:embed="rId14">
            <a:extLst>
              <a:ext uri="{28A0092B-C50C-407E-A947-70E740481C1C}">
                <a14:useLocalDpi xmlns:a14="http://schemas.microsoft.com/office/drawing/2010/main" val="0"/>
              </a:ext>
            </a:extLst>
          </a:blip>
          <a:srcRect t="72745" r="39559"/>
          <a:stretch/>
        </p:blipFill>
        <p:spPr>
          <a:xfrm rot="16200000">
            <a:off x="-1801083" y="1801084"/>
            <a:ext cx="6560521" cy="2958353"/>
          </a:xfrm>
          <a:prstGeom prst="rect">
            <a:avLst/>
          </a:prstGeom>
        </p:spPr>
      </p:pic>
    </p:spTree>
    <p:extLst>
      <p:ext uri="{BB962C8B-B14F-4D97-AF65-F5344CB8AC3E}">
        <p14:creationId xmlns:p14="http://schemas.microsoft.com/office/powerpoint/2010/main" val="3655432292"/>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43323580"/>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85682398"/>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614089974"/>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
        <p:nvSpPr>
          <p:cNvPr id="7" name="Прямоугольник 6"/>
          <p:cNvSpPr/>
          <p:nvPr userDrawn="1"/>
        </p:nvSpPr>
        <p:spPr>
          <a:xfrm>
            <a:off x="1" y="0"/>
            <a:ext cx="12192000" cy="6858000"/>
          </a:xfrm>
          <a:prstGeom prst="rect">
            <a:avLst/>
          </a:prstGeom>
          <a:gradFill flip="none" rotWithShape="1">
            <a:gsLst>
              <a:gs pos="100000">
                <a:schemeClr val="bg1">
                  <a:lumMod val="95000"/>
                </a:schemeClr>
              </a:gs>
              <a:gs pos="63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a:solidFill>
                <a:prstClr val="white"/>
              </a:solidFill>
            </a:endParaRPr>
          </a:p>
        </p:txBody>
      </p:sp>
      <p:pic>
        <p:nvPicPr>
          <p:cNvPr id="8" name="Рисунок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97535191"/>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pkk5.rosreestr.ru/" TargetMode="Externa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pic>
        <p:nvPicPr>
          <p:cNvPr id="13" name="Рисунок 12"/>
          <p:cNvPicPr>
            <a:picLocks noChangeAspect="1"/>
          </p:cNvPicPr>
          <p:nvPr/>
        </p:nvPicPr>
        <p:blipFill rotWithShape="1">
          <a:blip r:embed="rId4">
            <a:extLst>
              <a:ext uri="{28A0092B-C50C-407E-A947-70E740481C1C}">
                <a14:useLocalDpi xmlns:a14="http://schemas.microsoft.com/office/drawing/2010/main" val="0"/>
              </a:ext>
            </a:extLst>
          </a:blip>
          <a:srcRect l="2089"/>
          <a:stretch/>
        </p:blipFill>
        <p:spPr>
          <a:xfrm>
            <a:off x="1646830" y="266700"/>
            <a:ext cx="8952930" cy="6858000"/>
          </a:xfrm>
          <a:prstGeom prst="rect">
            <a:avLst/>
          </a:prstGeom>
        </p:spPr>
      </p:pic>
      <p:pic>
        <p:nvPicPr>
          <p:cNvPr id="14" name="Рисунок 13"/>
          <p:cNvPicPr>
            <a:picLocks noChangeAspect="1"/>
          </p:cNvPicPr>
          <p:nvPr/>
        </p:nvPicPr>
        <p:blipFill rotWithShape="1">
          <a:blip r:embed="rId5">
            <a:extLst>
              <a:ext uri="{28A0092B-C50C-407E-A947-70E740481C1C}">
                <a14:useLocalDpi xmlns:a14="http://schemas.microsoft.com/office/drawing/2010/main" val="0"/>
              </a:ext>
            </a:extLst>
          </a:blip>
          <a:srcRect t="27662" b="41094"/>
          <a:stretch/>
        </p:blipFill>
        <p:spPr>
          <a:xfrm>
            <a:off x="1646830" y="738717"/>
            <a:ext cx="9144000" cy="2361723"/>
          </a:xfrm>
          <a:prstGeom prst="rect">
            <a:avLst/>
          </a:prstGeom>
        </p:spPr>
      </p:pic>
      <p:sp>
        <p:nvSpPr>
          <p:cNvPr id="2" name="Title 1"/>
          <p:cNvSpPr>
            <a:spLocks noGrp="1"/>
          </p:cNvSpPr>
          <p:nvPr>
            <p:ph type="ctrTitle"/>
          </p:nvPr>
        </p:nvSpPr>
        <p:spPr>
          <a:xfrm>
            <a:off x="1592239" y="1050960"/>
            <a:ext cx="9062111" cy="1313094"/>
          </a:xfrm>
        </p:spPr>
        <p:txBody>
          <a:bodyPr>
            <a:prstTxWarp prst="textTriangleInverted">
              <a:avLst>
                <a:gd name="adj" fmla="val 100000"/>
              </a:avLst>
            </a:prstTxWarp>
            <a:noAutofit/>
          </a:bodyPr>
          <a:lstStyle/>
          <a:p>
            <a:pPr indent="450215">
              <a:lnSpc>
                <a:spcPct val="100000"/>
              </a:lnSpc>
              <a:spcBef>
                <a:spcPts val="0"/>
              </a:spcBef>
            </a:pPr>
            <a:r>
              <a:rPr lang="ru-RU" sz="25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Помещение (я) расположено (ы) в здании </a:t>
            </a: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 адресу: Тульская область, __________ район, г. __________, </a:t>
            </a:r>
            <a:b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b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ул. _____________ д. ______</a:t>
            </a:r>
            <a:endParaRPr lang="ru-RU" sz="2500" dirty="0">
              <a:solidFill>
                <a:srgbClr val="C00000"/>
              </a:solidFill>
              <a:latin typeface="PT Astra Serif" panose="020A0603040505020204" pitchFamily="18" charset="-52"/>
              <a:ea typeface="PT Astra Serif" panose="020A0603040505020204" pitchFamily="18" charset="-52"/>
            </a:endParaRPr>
          </a:p>
        </p:txBody>
      </p:sp>
      <p:sp>
        <p:nvSpPr>
          <p:cNvPr id="3" name="Прямоугольник 2"/>
          <p:cNvSpPr/>
          <p:nvPr/>
        </p:nvSpPr>
        <p:spPr>
          <a:xfrm>
            <a:off x="6096000" y="-2"/>
            <a:ext cx="6096000" cy="954107"/>
          </a:xfrm>
          <a:prstGeom prst="rect">
            <a:avLst/>
          </a:prstGeom>
        </p:spPr>
        <p:txBody>
          <a:bodyPr>
            <a:spAutoFit/>
          </a:bodyPr>
          <a:lstStyle/>
          <a:p>
            <a:pPr algn="r"/>
            <a:r>
              <a:rPr lang="ru-RU" sz="1400" dirty="0">
                <a:latin typeface="PT Astra Serif" panose="020A0603040505020204" pitchFamily="18" charset="-52"/>
                <a:ea typeface="PT Astra Serif" panose="020A0603040505020204" pitchFamily="18" charset="-52"/>
              </a:rPr>
              <a:t>Приложение № </a:t>
            </a:r>
            <a:r>
              <a:rPr lang="ru-RU" sz="1400" dirty="0" smtClean="0">
                <a:latin typeface="PT Astra Serif" panose="020A0603040505020204" pitchFamily="18" charset="-52"/>
                <a:ea typeface="PT Astra Serif" panose="020A0603040505020204" pitchFamily="18" charset="-52"/>
              </a:rPr>
              <a:t>6</a:t>
            </a:r>
            <a:endParaRPr lang="ru-RU" sz="1400" dirty="0">
              <a:latin typeface="PT Astra Serif" panose="020A0603040505020204" pitchFamily="18" charset="-52"/>
              <a:ea typeface="PT Astra Serif" panose="020A0603040505020204" pitchFamily="18" charset="-52"/>
            </a:endParaRPr>
          </a:p>
          <a:p>
            <a:pPr algn="r"/>
            <a:r>
              <a:rPr lang="ru-RU" sz="1400" dirty="0">
                <a:latin typeface="PT Astra Serif" panose="020A0603040505020204" pitchFamily="18" charset="-52"/>
                <a:ea typeface="PT Astra Serif" panose="020A0603040505020204" pitchFamily="18" charset="-52"/>
              </a:rPr>
              <a:t>к Методике оценки эффективности использования объектов недвижимого имущества, находящихся в собственности </a:t>
            </a:r>
            <a:r>
              <a:rPr lang="ru-RU" sz="1400" dirty="0" smtClean="0">
                <a:latin typeface="PT Astra Serif" panose="020A0603040505020204" pitchFamily="18" charset="-52"/>
                <a:ea typeface="PT Astra Serif" panose="020A0603040505020204" pitchFamily="18" charset="-52"/>
              </a:rPr>
              <a:t>муниципального образования город Щекино </a:t>
            </a:r>
            <a:r>
              <a:rPr lang="ru-RU" sz="1400" dirty="0" err="1" smtClean="0">
                <a:latin typeface="PT Astra Serif" panose="020A0603040505020204" pitchFamily="18" charset="-52"/>
                <a:ea typeface="PT Astra Serif" panose="020A0603040505020204" pitchFamily="18" charset="-52"/>
              </a:rPr>
              <a:t>Щекинского</a:t>
            </a:r>
            <a:r>
              <a:rPr lang="ru-RU" sz="1400" smtClean="0">
                <a:latin typeface="PT Astra Serif" panose="020A0603040505020204" pitchFamily="18" charset="-52"/>
                <a:ea typeface="PT Astra Serif" panose="020A0603040505020204" pitchFamily="18" charset="-52"/>
              </a:rPr>
              <a:t> района</a:t>
            </a:r>
            <a:endParaRPr lang="ru-RU" sz="1400" dirty="0">
              <a:latin typeface="PT Astra Serif" panose="020A0603040505020204" pitchFamily="18" charset="-52"/>
              <a:ea typeface="PT Astra Serif" panose="020A0603040505020204" pitchFamily="18" charset="-52"/>
            </a:endParaRPr>
          </a:p>
        </p:txBody>
      </p:sp>
    </p:spTree>
    <p:extLst>
      <p:ext uri="{BB962C8B-B14F-4D97-AF65-F5344CB8AC3E}">
        <p14:creationId xmlns:p14="http://schemas.microsoft.com/office/powerpoint/2010/main" val="498515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3462" y="361950"/>
            <a:ext cx="9144000" cy="448732"/>
          </a:xfrm>
        </p:spPr>
        <p:txBody>
          <a:bodyPr>
            <a:normAutofit/>
          </a:bodyPr>
          <a:lstStyle/>
          <a:p>
            <a:pPr algn="ct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В состав </a:t>
            </a:r>
            <a:r>
              <a:rPr lang="ru-RU" sz="25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помещения входят</a:t>
            </a: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a:t>
            </a:r>
            <a:endParaRPr lang="en-US"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endParaRPr>
          </a:p>
        </p:txBody>
      </p:sp>
      <p:sp>
        <p:nvSpPr>
          <p:cNvPr id="3" name="Прямоугольник 2"/>
          <p:cNvSpPr/>
          <p:nvPr/>
        </p:nvSpPr>
        <p:spPr>
          <a:xfrm>
            <a:off x="39566" y="1426897"/>
            <a:ext cx="12131793" cy="830997"/>
          </a:xfrm>
          <a:prstGeom prst="rect">
            <a:avLst/>
          </a:prstGeom>
        </p:spPr>
        <p:txBody>
          <a:bodyPr wrap="square">
            <a:spAutoFit/>
          </a:bodyPr>
          <a:lstStyle/>
          <a:p>
            <a:pPr marL="641350" lvl="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объекта, площадь (</a:t>
            </a:r>
            <a:r>
              <a:rPr lang="ru-RU" sz="1600" dirty="0" err="1"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номера на поэтажном плане,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кадастровый номер</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71:00:000000:00000;</a:t>
            </a:r>
          </a:p>
          <a:p>
            <a:pPr marL="641350" lvl="0" indent="-285750" algn="just">
              <a:buFontTx/>
              <a:buChar char="-"/>
            </a:pP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объекта, площадь (</a:t>
            </a:r>
            <a:r>
              <a:rPr lang="ru-RU" sz="1600" dirty="0" err="1">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номера на поэтажном плане, кадастровый номер: 71:00:000000:00000;</a:t>
            </a:r>
          </a:p>
          <a:p>
            <a:pPr marL="641350" lvl="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a:t>
            </a:r>
            <a:endPar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endParaRPr>
          </a:p>
        </p:txBody>
      </p:sp>
    </p:spTree>
    <p:extLst>
      <p:ext uri="{BB962C8B-B14F-4D97-AF65-F5344CB8AC3E}">
        <p14:creationId xmlns:p14="http://schemas.microsoft.com/office/powerpoint/2010/main" val="13581537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p:cNvSpPr>
            <a:spLocks noGrp="1"/>
          </p:cNvSpPr>
          <p:nvPr>
            <p:ph type="title"/>
          </p:nvPr>
        </p:nvSpPr>
        <p:spPr>
          <a:xfrm>
            <a:off x="0" y="228211"/>
            <a:ext cx="12192000" cy="914400"/>
          </a:xfrm>
        </p:spPr>
        <p:txBody>
          <a:bodyPr>
            <a:normAutofit fontScale="90000"/>
          </a:bodyPr>
          <a:lstStyle/>
          <a:p>
            <a:pPr algn="ct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Ситуационное расположение земельного участка согласно данным публичной кадастровой карты </a:t>
            </a:r>
            <a:r>
              <a:rPr lang="en-US"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hlinkClick r:id="rId2"/>
              </a:rPr>
              <a:t>https://</a:t>
            </a:r>
            <a:r>
              <a:rPr lang="en-US" sz="28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hlinkClick r:id="rId2"/>
              </a:rPr>
              <a:t>pkk5.rosreestr.ru</a:t>
            </a:r>
            <a:endParaRPr lang="en-US" dirty="0">
              <a:latin typeface="+mn-lt"/>
            </a:endParaRPr>
          </a:p>
        </p:txBody>
      </p:sp>
      <p:sp>
        <p:nvSpPr>
          <p:cNvPr id="58" name="TextBox 57"/>
          <p:cNvSpPr txBox="1"/>
          <p:nvPr/>
        </p:nvSpPr>
        <p:spPr>
          <a:xfrm>
            <a:off x="0" y="3018855"/>
            <a:ext cx="677108" cy="1862666"/>
          </a:xfrm>
          <a:prstGeom prst="rect">
            <a:avLst/>
          </a:prstGeom>
          <a:noFill/>
        </p:spPr>
        <p:txBody>
          <a:bodyPr vert="vert270" wrap="square" rtlCol="0">
            <a:spAutoFit/>
          </a:bodyPr>
          <a:lstStyle/>
          <a:p>
            <a:r>
              <a:rPr lang="ru-RU" sz="3200" b="1" dirty="0" smtClean="0">
                <a:latin typeface="PT Astra Serif" panose="020A0603040505020204" pitchFamily="18" charset="-52"/>
                <a:ea typeface="PT Astra Serif" panose="020A0603040505020204" pitchFamily="18" charset="-52"/>
              </a:rPr>
              <a:t>Пример:</a:t>
            </a:r>
            <a:endParaRPr lang="ru-RU" sz="3200" b="1" dirty="0">
              <a:latin typeface="PT Astra Serif" panose="020A0603040505020204" pitchFamily="18" charset="-52"/>
              <a:ea typeface="PT Astra Serif" panose="020A0603040505020204" pitchFamily="18" charset="-52"/>
            </a:endParaRPr>
          </a:p>
        </p:txBody>
      </p:sp>
      <p:pic>
        <p:nvPicPr>
          <p:cNvPr id="59" name="Рисунок 58"/>
          <p:cNvPicPr>
            <a:picLocks noChangeAspect="1"/>
          </p:cNvPicPr>
          <p:nvPr/>
        </p:nvPicPr>
        <p:blipFill rotWithShape="1">
          <a:blip r:embed="rId3"/>
          <a:srcRect l="877" t="8011" r="32939" b="17837"/>
          <a:stretch/>
        </p:blipFill>
        <p:spPr>
          <a:xfrm>
            <a:off x="1848690" y="1295011"/>
            <a:ext cx="8494619" cy="5310355"/>
          </a:xfrm>
          <a:prstGeom prst="rect">
            <a:avLst/>
          </a:prstGeom>
        </p:spPr>
      </p:pic>
    </p:spTree>
    <p:extLst>
      <p:ext uri="{BB962C8B-B14F-4D97-AF65-F5344CB8AC3E}">
        <p14:creationId xmlns:p14="http://schemas.microsoft.com/office/powerpoint/2010/main" val="851692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p:cNvSpPr>
            <a:spLocks noGrp="1"/>
          </p:cNvSpPr>
          <p:nvPr>
            <p:ph type="title"/>
          </p:nvPr>
        </p:nvSpPr>
        <p:spPr>
          <a:xfrm>
            <a:off x="0" y="138984"/>
            <a:ext cx="12192000" cy="914400"/>
          </a:xfrm>
        </p:spPr>
        <p:txBody>
          <a:bodyPr>
            <a:normAutofit fontScale="90000"/>
          </a:bodyPr>
          <a:lstStyle/>
          <a:p>
            <a:pPr algn="ctr"/>
            <a:r>
              <a:rPr lang="ru-RU" sz="36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Поэтажный план </a:t>
            </a: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технического паспорта с обозначением неиспользуемого </a:t>
            </a:r>
            <a:r>
              <a:rPr lang="ru-RU" sz="36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помещения</a:t>
            </a:r>
            <a:endParaRPr lang="en-US" dirty="0">
              <a:latin typeface="PT Astra Serif" panose="020A0603040505020204" pitchFamily="18" charset="-52"/>
              <a:ea typeface="PT Astra Serif" panose="020A0603040505020204" pitchFamily="18" charset="-52"/>
            </a:endParaRPr>
          </a:p>
        </p:txBody>
      </p:sp>
      <p:sp>
        <p:nvSpPr>
          <p:cNvPr id="58" name="TextBox 57"/>
          <p:cNvSpPr txBox="1"/>
          <p:nvPr/>
        </p:nvSpPr>
        <p:spPr>
          <a:xfrm>
            <a:off x="0" y="2977913"/>
            <a:ext cx="677108" cy="1862666"/>
          </a:xfrm>
          <a:prstGeom prst="rect">
            <a:avLst/>
          </a:prstGeom>
          <a:noFill/>
        </p:spPr>
        <p:txBody>
          <a:bodyPr vert="vert270" wrap="square" rtlCol="0">
            <a:spAutoFit/>
          </a:bodyPr>
          <a:lstStyle/>
          <a:p>
            <a:r>
              <a:rPr lang="ru-RU" sz="3200" b="1" dirty="0" smtClean="0">
                <a:solidFill>
                  <a:prstClr val="black"/>
                </a:solidFill>
                <a:latin typeface="PT Astra Serif" panose="020A0603040505020204" pitchFamily="18" charset="-52"/>
                <a:ea typeface="PT Astra Serif" panose="020A0603040505020204" pitchFamily="18" charset="-52"/>
              </a:rPr>
              <a:t>Пример:</a:t>
            </a:r>
            <a:endParaRPr lang="ru-RU" sz="3200" b="1" dirty="0">
              <a:solidFill>
                <a:prstClr val="black"/>
              </a:solidFill>
              <a:latin typeface="PT Astra Serif" panose="020A0603040505020204" pitchFamily="18" charset="-52"/>
              <a:ea typeface="PT Astra Serif" panose="020A0603040505020204" pitchFamily="18" charset="-52"/>
            </a:endParaRPr>
          </a:p>
        </p:txBody>
      </p:sp>
      <p:pic>
        <p:nvPicPr>
          <p:cNvPr id="3" name="Рисунок 2"/>
          <p:cNvPicPr>
            <a:picLocks noChangeAspect="1"/>
          </p:cNvPicPr>
          <p:nvPr/>
        </p:nvPicPr>
        <p:blipFill rotWithShape="1">
          <a:blip r:embed="rId2"/>
          <a:srcRect l="17786" t="12421" r="18856" b="9640"/>
          <a:stretch/>
        </p:blipFill>
        <p:spPr>
          <a:xfrm>
            <a:off x="2197290" y="1053384"/>
            <a:ext cx="8052179" cy="5571765"/>
          </a:xfrm>
          <a:prstGeom prst="rect">
            <a:avLst/>
          </a:prstGeom>
        </p:spPr>
      </p:pic>
      <p:sp>
        <p:nvSpPr>
          <p:cNvPr id="4" name="Прямоугольник 3"/>
          <p:cNvSpPr/>
          <p:nvPr/>
        </p:nvSpPr>
        <p:spPr>
          <a:xfrm>
            <a:off x="2910176" y="2377440"/>
            <a:ext cx="664341" cy="667910"/>
          </a:xfrm>
          <a:prstGeom prst="rect">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056448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28650"/>
          </a:xfrm>
        </p:spPr>
        <p:txBody>
          <a:bodyPr>
            <a:normAutofit/>
          </a:bodyPr>
          <a:lstStyle/>
          <a:p>
            <a:r>
              <a:rPr lang="ru-RU"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Сведения о наличии инженерных сетей коммунальной инфраструктуры</a:t>
            </a:r>
            <a:r>
              <a:rPr lang="ru-RU" sz="28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a:t>
            </a:r>
            <a:endParaRPr lang="en-US"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endParaRPr>
          </a:p>
        </p:txBody>
      </p:sp>
      <p:graphicFrame>
        <p:nvGraphicFramePr>
          <p:cNvPr id="23" name="Таблица 22"/>
          <p:cNvGraphicFramePr>
            <a:graphicFrameLocks noGrp="1"/>
          </p:cNvGraphicFramePr>
          <p:nvPr>
            <p:extLst>
              <p:ext uri="{D42A27DB-BD31-4B8C-83A1-F6EECF244321}">
                <p14:modId xmlns:p14="http://schemas.microsoft.com/office/powerpoint/2010/main" val="2052251306"/>
              </p:ext>
            </p:extLst>
          </p:nvPr>
        </p:nvGraphicFramePr>
        <p:xfrm>
          <a:off x="77442" y="1549400"/>
          <a:ext cx="11975917" cy="4175760"/>
        </p:xfrm>
        <a:graphic>
          <a:graphicData uri="http://schemas.openxmlformats.org/drawingml/2006/table">
            <a:tbl>
              <a:tblPr firstRow="1" bandRow="1">
                <a:tableStyleId>{5940675A-B579-460E-94D1-54222C63F5DA}</a:tableStyleId>
              </a:tblPr>
              <a:tblGrid>
                <a:gridCol w="2512577"/>
                <a:gridCol w="1738565"/>
                <a:gridCol w="1466850"/>
                <a:gridCol w="1704975"/>
                <a:gridCol w="1543050"/>
                <a:gridCol w="1409700"/>
                <a:gridCol w="1600200"/>
              </a:tblGrid>
              <a:tr h="667385">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just"/>
                      <a:r>
                        <a:rPr lang="ru-RU" sz="1600" b="1" dirty="0" smtClean="0">
                          <a:solidFill>
                            <a:srgbClr val="002060"/>
                          </a:solidFill>
                          <a:effectLst/>
                          <a:latin typeface="PT Astra Serif" panose="020A0603040505020204" pitchFamily="18" charset="-52"/>
                          <a:ea typeface="PT Astra Serif" panose="020A0603040505020204" pitchFamily="18" charset="-52"/>
                        </a:rPr>
                        <a:t>Объекты коммунальной инфраструктуры</a:t>
                      </a:r>
                      <a:endParaRPr lang="ru-RU" sz="1600" b="1" dirty="0">
                        <a:solidFill>
                          <a:srgbClr val="002060"/>
                        </a:solidFill>
                        <a:effectLst/>
                        <a:latin typeface="PT Astra Serif" panose="020A0603040505020204" pitchFamily="18" charset="-52"/>
                        <a:ea typeface="PT Astra Serif" panose="020A0603040505020204" pitchFamily="18" charset="-52"/>
                      </a:endParaRPr>
                    </a:p>
                  </a:txBody>
                  <a:tcPr>
                    <a:cell3D prstMaterial="dkEdge">
                      <a:bevel prst="artDeco"/>
                      <a:lightRig rig="flood" dir="t"/>
                    </a:cell3D>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Электроснабжение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Водоснабжение/</a:t>
                      </a:r>
                    </a:p>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водоотведение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Канализационные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сети</a:t>
                      </a:r>
                    </a:p>
                    <a:p>
                      <a:pPr algn="ct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Теплоснабжение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Газоснабжение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Иное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r>
              <a:tr h="37084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600" b="1" kern="1200" dirty="0" smtClean="0">
                          <a:solidFill>
                            <a:srgbClr val="002060"/>
                          </a:solidFill>
                          <a:effectLst/>
                          <a:latin typeface="PT Astra Serif" panose="020A0603040505020204" pitchFamily="18" charset="-52"/>
                          <a:ea typeface="PT Astra Serif" panose="020A0603040505020204" pitchFamily="18" charset="-52"/>
                        </a:rPr>
                        <a:t>Подключение к объекту недвижимости</a:t>
                      </a:r>
                      <a:endParaRPr lang="ru-RU" sz="16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37084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600" b="1" kern="1200" dirty="0" smtClean="0">
                          <a:solidFill>
                            <a:srgbClr val="002060"/>
                          </a:solidFill>
                          <a:effectLst/>
                          <a:latin typeface="PT Astra Serif" panose="020A0603040505020204" pitchFamily="18" charset="-52"/>
                          <a:ea typeface="PT Astra Serif" panose="020A0603040505020204" pitchFamily="18" charset="-52"/>
                        </a:rPr>
                        <a:t>Государственная регистрация права собственности за муниципальным</a:t>
                      </a:r>
                      <a:r>
                        <a:rPr lang="ru-RU" sz="1600" b="1" kern="1200" baseline="0" dirty="0" smtClean="0">
                          <a:solidFill>
                            <a:srgbClr val="002060"/>
                          </a:solidFill>
                          <a:effectLst/>
                          <a:latin typeface="PT Astra Serif" panose="020A0603040505020204" pitchFamily="18" charset="-52"/>
                          <a:ea typeface="PT Astra Serif" panose="020A0603040505020204" pitchFamily="18" charset="-52"/>
                        </a:rPr>
                        <a:t> образованием Щекинский район</a:t>
                      </a:r>
                      <a:endParaRPr lang="ru-RU" sz="16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65532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600" b="1" kern="1200" dirty="0" smtClean="0">
                          <a:solidFill>
                            <a:srgbClr val="002060"/>
                          </a:solidFill>
                          <a:effectLst/>
                          <a:latin typeface="PT Astra Serif" panose="020A0603040505020204" pitchFamily="18" charset="-52"/>
                          <a:ea typeface="PT Astra Serif" panose="020A0603040505020204" pitchFamily="18" charset="-52"/>
                        </a:rPr>
                        <a:t>Государственная регистрация вещного права (оперативного управления, хозяйственного ведения)</a:t>
                      </a:r>
                      <a:endParaRPr lang="ru-RU" sz="16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bl>
          </a:graphicData>
        </a:graphic>
      </p:graphicFrame>
      <p:sp>
        <p:nvSpPr>
          <p:cNvPr id="3" name="TextBox 2"/>
          <p:cNvSpPr txBox="1"/>
          <p:nvPr/>
        </p:nvSpPr>
        <p:spPr>
          <a:xfrm>
            <a:off x="5305425" y="771525"/>
            <a:ext cx="1581150" cy="523220"/>
          </a:xfrm>
          <a:prstGeom prst="rect">
            <a:avLst/>
          </a:prstGeom>
          <a:noFill/>
        </p:spPr>
        <p:txBody>
          <a:bodyPr wrap="square" rtlCol="0">
            <a:spAutoFit/>
          </a:bodyPr>
          <a:lstStyle/>
          <a:p>
            <a:r>
              <a:rPr lang="ru-RU"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ДА/НЕТ</a:t>
            </a:r>
          </a:p>
        </p:txBody>
      </p:sp>
    </p:spTree>
    <p:extLst>
      <p:ext uri="{BB962C8B-B14F-4D97-AF65-F5344CB8AC3E}">
        <p14:creationId xmlns:p14="http://schemas.microsoft.com/office/powerpoint/2010/main" val="5103610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1999" cy="1277470"/>
          </a:xfrm>
        </p:spPr>
        <p:txBody>
          <a:bodyPr>
            <a:noAutofit/>
          </a:bodyPr>
          <a:lstStyle/>
          <a:p>
            <a:pPr algn="ctr"/>
            <a:r>
              <a:rPr lang="ru-RU" sz="2000" b="1" dirty="0">
                <a:ln/>
                <a:solidFill>
                  <a:srgbClr val="C00000"/>
                </a:solidFill>
                <a:latin typeface="PT Astra Serif" panose="020A0603040505020204" pitchFamily="18" charset="-52"/>
                <a:ea typeface="PT Astra Serif" panose="020A0603040505020204" pitchFamily="18" charset="-52"/>
              </a:rPr>
              <a:t>Сведения </a:t>
            </a:r>
            <a:r>
              <a:rPr lang="ru-RU" sz="2000" b="1" dirty="0" smtClean="0">
                <a:ln/>
                <a:solidFill>
                  <a:srgbClr val="C00000"/>
                </a:solidFill>
                <a:latin typeface="PT Astra Serif" panose="020A0603040505020204" pitchFamily="18" charset="-52"/>
                <a:ea typeface="PT Astra Serif" panose="020A0603040505020204" pitchFamily="18" charset="-52"/>
              </a:rPr>
              <a:t>о помещении (</a:t>
            </a:r>
            <a:r>
              <a:rPr lang="ru-RU" sz="2000" b="1" dirty="0" err="1" smtClean="0">
                <a:ln/>
                <a:solidFill>
                  <a:srgbClr val="C00000"/>
                </a:solidFill>
                <a:latin typeface="PT Astra Serif" panose="020A0603040505020204" pitchFamily="18" charset="-52"/>
                <a:ea typeface="PT Astra Serif" panose="020A0603040505020204" pitchFamily="18" charset="-52"/>
              </a:rPr>
              <a:t>ях</a:t>
            </a:r>
            <a:r>
              <a:rPr lang="ru-RU" sz="2000" b="1" dirty="0" smtClean="0">
                <a:ln/>
                <a:solidFill>
                  <a:srgbClr val="C00000"/>
                </a:solidFill>
                <a:latin typeface="PT Astra Serif" panose="020A0603040505020204" pitchFamily="18" charset="-52"/>
                <a:ea typeface="PT Astra Serif" panose="020A0603040505020204" pitchFamily="18" charset="-52"/>
              </a:rPr>
              <a:t>) согласно приложению </a:t>
            </a:r>
            <a:r>
              <a:rPr lang="ru-RU" sz="2000" b="1" dirty="0">
                <a:ln/>
                <a:solidFill>
                  <a:srgbClr val="C00000"/>
                </a:solidFill>
                <a:latin typeface="PT Astra Serif" panose="020A0603040505020204" pitchFamily="18" charset="-52"/>
                <a:ea typeface="PT Astra Serif" panose="020A0603040505020204" pitchFamily="18" charset="-52"/>
              </a:rPr>
              <a:t>№ </a:t>
            </a:r>
            <a:r>
              <a:rPr lang="ru-RU" sz="2000" b="1" dirty="0" smtClean="0">
                <a:ln/>
                <a:solidFill>
                  <a:srgbClr val="C00000"/>
                </a:solidFill>
                <a:latin typeface="PT Astra Serif" panose="020A0603040505020204" pitchFamily="18" charset="-52"/>
                <a:ea typeface="PT Astra Serif" panose="020A0603040505020204" pitchFamily="18" charset="-52"/>
              </a:rPr>
              <a:t>1 к </a:t>
            </a:r>
            <a:r>
              <a:rPr lang="ru-RU" sz="2000" b="1" dirty="0">
                <a:ln/>
                <a:solidFill>
                  <a:srgbClr val="C00000"/>
                </a:solidFill>
                <a:latin typeface="PT Astra Serif" panose="020A0603040505020204" pitchFamily="18" charset="-52"/>
                <a:ea typeface="PT Astra Serif" panose="020A0603040505020204" pitchFamily="18" charset="-52"/>
              </a:rPr>
              <a:t>Методике оценки эффективности использования объектов недвижимого имущества, </a:t>
            </a:r>
            <a:br>
              <a:rPr lang="ru-RU" sz="2000" b="1" dirty="0">
                <a:ln/>
                <a:solidFill>
                  <a:srgbClr val="C00000"/>
                </a:solidFill>
                <a:latin typeface="PT Astra Serif" panose="020A0603040505020204" pitchFamily="18" charset="-52"/>
                <a:ea typeface="PT Astra Serif" panose="020A0603040505020204" pitchFamily="18" charset="-52"/>
              </a:rPr>
            </a:br>
            <a:r>
              <a:rPr lang="ru-RU" sz="2000" b="1" dirty="0">
                <a:ln/>
                <a:solidFill>
                  <a:srgbClr val="C00000"/>
                </a:solidFill>
                <a:latin typeface="PT Astra Serif" panose="020A0603040505020204" pitchFamily="18" charset="-52"/>
                <a:ea typeface="PT Astra Serif" panose="020A0603040505020204" pitchFamily="18" charset="-52"/>
              </a:rPr>
              <a:t>находящихся в собственности </a:t>
            </a:r>
            <a:r>
              <a:rPr lang="ru-RU" sz="2000" b="1" dirty="0" smtClean="0">
                <a:ln/>
                <a:solidFill>
                  <a:srgbClr val="C00000"/>
                </a:solidFill>
                <a:latin typeface="PT Astra Serif" panose="020A0603040505020204" pitchFamily="18" charset="-52"/>
                <a:ea typeface="PT Astra Serif" panose="020A0603040505020204" pitchFamily="18" charset="-52"/>
              </a:rPr>
              <a:t>муниципального образования </a:t>
            </a:r>
            <a:r>
              <a:rPr lang="ru-RU" sz="2000" b="1" dirty="0" smtClean="0">
                <a:ln/>
                <a:solidFill>
                  <a:srgbClr val="C00000"/>
                </a:solidFill>
                <a:latin typeface="PT Astra Serif" panose="020A0603040505020204" pitchFamily="18" charset="-52"/>
                <a:ea typeface="PT Astra Serif" panose="020A0603040505020204" pitchFamily="18" charset="-52"/>
              </a:rPr>
              <a:t>город Щекино </a:t>
            </a:r>
            <a:r>
              <a:rPr lang="ru-RU" sz="2000" b="1" dirty="0" err="1" smtClean="0">
                <a:ln/>
                <a:solidFill>
                  <a:srgbClr val="C00000"/>
                </a:solidFill>
                <a:latin typeface="PT Astra Serif" panose="020A0603040505020204" pitchFamily="18" charset="-52"/>
                <a:ea typeface="PT Astra Serif" panose="020A0603040505020204" pitchFamily="18" charset="-52"/>
              </a:rPr>
              <a:t>Щекинского</a:t>
            </a:r>
            <a:r>
              <a:rPr lang="ru-RU" sz="2000" b="1" smtClean="0">
                <a:ln/>
                <a:solidFill>
                  <a:srgbClr val="C00000"/>
                </a:solidFill>
                <a:latin typeface="PT Astra Serif" panose="020A0603040505020204" pitchFamily="18" charset="-52"/>
                <a:ea typeface="PT Astra Serif" panose="020A0603040505020204" pitchFamily="18" charset="-52"/>
              </a:rPr>
              <a:t> района</a:t>
            </a:r>
            <a:endParaRPr lang="ru-RU" sz="2000" b="1" dirty="0">
              <a:ln/>
              <a:solidFill>
                <a:srgbClr val="C00000"/>
              </a:solidFill>
              <a:latin typeface="PT Astra Serif" panose="020A0603040505020204" pitchFamily="18" charset="-52"/>
              <a:ea typeface="PT Astra Serif" panose="020A0603040505020204" pitchFamily="18" charset="-52"/>
            </a:endParaRPr>
          </a:p>
        </p:txBody>
      </p:sp>
      <p:graphicFrame>
        <p:nvGraphicFramePr>
          <p:cNvPr id="3" name="Таблица 2"/>
          <p:cNvGraphicFramePr>
            <a:graphicFrameLocks noGrp="1"/>
          </p:cNvGraphicFramePr>
          <p:nvPr/>
        </p:nvGraphicFramePr>
        <p:xfrm>
          <a:off x="1591125" y="1825625"/>
          <a:ext cx="9009749" cy="4351339"/>
        </p:xfrm>
        <a:graphic>
          <a:graphicData uri="http://schemas.openxmlformats.org/drawingml/2006/table">
            <a:tbl>
              <a:tblPr/>
              <a:tblGrid>
                <a:gridCol w="192747"/>
                <a:gridCol w="314977"/>
                <a:gridCol w="314977"/>
                <a:gridCol w="314977"/>
                <a:gridCol w="314977"/>
                <a:gridCol w="314977"/>
                <a:gridCol w="314977"/>
                <a:gridCol w="363163"/>
                <a:gridCol w="314977"/>
                <a:gridCol w="314977"/>
                <a:gridCol w="314977"/>
                <a:gridCol w="314977"/>
                <a:gridCol w="314977"/>
                <a:gridCol w="314977"/>
                <a:gridCol w="314977"/>
                <a:gridCol w="512425"/>
                <a:gridCol w="314977"/>
                <a:gridCol w="390195"/>
                <a:gridCol w="1251679"/>
                <a:gridCol w="314977"/>
                <a:gridCol w="314977"/>
                <a:gridCol w="314977"/>
                <a:gridCol w="314977"/>
                <a:gridCol w="314977"/>
                <a:gridCol w="314977"/>
              </a:tblGrid>
              <a:tr h="470002">
                <a:tc gridSpan="25">
                  <a:txBody>
                    <a:bodyPr/>
                    <a:lstStyle/>
                    <a:p>
                      <a:pPr algn="ctr" fontAlgn="ctr"/>
                      <a:r>
                        <a:rPr lang="ru-RU" sz="500" b="0" i="0" u="none" strike="noStrike">
                          <a:solidFill>
                            <a:srgbClr val="000000"/>
                          </a:solidFill>
                          <a:effectLst/>
                          <a:latin typeface="PT Astra Serif"/>
                        </a:rPr>
                        <a:t>Сведения об объектах недвижимого имущества (объектах капитального строительства, в том числе объектах незавершенного строительства)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___________________________________________________________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(полное наименование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по состоянию на «__» _________ 20__ года</a:t>
                      </a:r>
                    </a:p>
                  </a:txBody>
                  <a:tcPr marL="3527" marR="3527" marT="3527"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923034">
                <a:tc>
                  <a:txBody>
                    <a:bodyPr/>
                    <a:lstStyle/>
                    <a:p>
                      <a:pPr algn="ctr" fontAlgn="b"/>
                      <a:r>
                        <a:rPr lang="ru-RU" sz="400" b="0" i="0" u="none" strike="noStrike">
                          <a:solidFill>
                            <a:srgbClr val="000000"/>
                          </a:solidFill>
                          <a:effectLst/>
                          <a:latin typeface="PT Astra Serif"/>
                        </a:rPr>
                        <a:t>п/п</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Кадастровый номер объекта недвижимости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Наименование объекта недвижимости (указывается в соответствии со сведениями Единого государственного реестра недвижимости, либо технической документацией)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Назначение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Местонахождение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Щекинский район на объект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оперативного управления, хозяйственного ведения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Сведения о наличии инженерных сетей коммунальной инфраструктуры:</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 тепло-, водо-, газо- и электроснабжения, канализации (водоотведения);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а также информация о состоянии имеющихся инженерных сетей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Щекинский район на инженерные сети коммунальной инфраструктуры (указание наименования инженерной сети, дата, номер регистрационной записи) </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Данные по земельному участку, на котором располагается объект недвижимости </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(кадастровый номер, разрешенное использование, площадь, кв. 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Количество объектов недвижимости, расположенных на земельном участке</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Щекиснкий район на земельный участок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Общая площадь объекта, кв. м (Sобщ.)</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Протяженность объекта, км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используемая муниципальным учреждением муниципального образования Щекинский район, муниципальным унитарным предприятием муниципального образования Щекинский район, кв.м (Sисп.)</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используемая муниципальным учреждением муниципального образования Щекинский район, муниципальным унитарным предприятием муниципального образования Щекинский район для осуществления уставной деятельности, для оказания государственных услуг при выполнении государственного задания, оказания платных услуг и осуществления иной приносящей доход деятельности, кв.м (Sд.)</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переданная в пользование третьим лицам по договорам аренды, безвозмездного пользования, иным основаниям в соответствии с действующим законодательством, кв. м (Sар.)</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свободных (неиспользуемых) помещений (с подробным описанием состава неиспользуемого имущества (литер, этаж, номера на поэтажном плане, согласно техническому паспорту, наличие отдельного входа), кв. 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Описание физического состояния свободных (неиспользуемых) объектов (площадей, помещений) </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1. Состояние (удовлетворительное, неудовлетворительное, иные сведения)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 Пригодность к дальнейшему использованию, либо наличие признаков для списания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 Описание возможности самостоятельного обособленного использования неиспользуемого имущества или его части</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 Возможные направления и виды использования пригодного для использования имущества, в том числе возможные цели аренды, безвозмездного пользования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 Предложения балансодержателя по повышению эффективности использования неиспользуемого имущества</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6. Иная информация об объектах, необходимая для формирования предложений функциональным отраслевыми органом администрации муниципального образования Щекинский район по повышению эффективности.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Расчет показателя эффективности использования объекта недвижимого имущества (N)</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Сведения об ограничениях и обременениях объекта правами 3-х лиц </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Количество арендаторов (пользователей)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Отнесение к специализированному жилищному фонду (ДА/НЕТ), с указанием реквизитов документов-оснований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Принадлежность к памятникам истории и культуры (ДА/НЕТ), с указанием реквизитов документов-оснований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Отнесение к объектам гражданской обороны (ДА/НЕТ), с указанием наличия паспортов или иных документов на защитные сооружения</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062">
                <a:tc>
                  <a:txBody>
                    <a:bodyPr/>
                    <a:lstStyle/>
                    <a:p>
                      <a:pPr algn="ctr" fontAlgn="ctr"/>
                      <a:r>
                        <a:rPr lang="ru-RU" sz="400" b="0" i="0" u="none" strike="noStrike">
                          <a:solidFill>
                            <a:srgbClr val="000000"/>
                          </a:solidFill>
                          <a:effectLst/>
                          <a:latin typeface="PT Astra Serif"/>
                        </a:rPr>
                        <a:t>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6</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7</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8</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9</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10</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16</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17</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18</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19</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20</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678">
                <a:tc>
                  <a:txBody>
                    <a:bodyPr/>
                    <a:lstStyle/>
                    <a:p>
                      <a:pPr algn="ctr" fontAlgn="ctr"/>
                      <a:r>
                        <a:rPr lang="ru-RU" sz="400" b="0" i="0" u="none" strike="noStrike">
                          <a:solidFill>
                            <a:srgbClr val="000000"/>
                          </a:solidFill>
                          <a:effectLst/>
                          <a:latin typeface="PT Astra Serif"/>
                        </a:rPr>
                        <a:t>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1.</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678">
                <a:tc>
                  <a:txBody>
                    <a:bodyPr/>
                    <a:lstStyle/>
                    <a:p>
                      <a:pPr algn="ctr" fontAlgn="ctr"/>
                      <a:r>
                        <a:rPr lang="ru-RU" sz="400" b="0" i="0" u="none" strike="noStrike">
                          <a:solidFill>
                            <a:srgbClr val="000000"/>
                          </a:solidFill>
                          <a:effectLst/>
                          <a:latin typeface="PT Astra Serif"/>
                        </a:rPr>
                        <a:t>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1.</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062">
                <a:tc>
                  <a:txBody>
                    <a:bodyPr/>
                    <a:lstStyle/>
                    <a:p>
                      <a:pPr algn="ctr" fontAlgn="ctr"/>
                      <a:r>
                        <a:rPr lang="ru-RU" sz="400" b="0" i="0" u="none" strike="noStrike">
                          <a:solidFill>
                            <a:srgbClr val="000000"/>
                          </a:solidFill>
                          <a:effectLst/>
                          <a:latin typeface="PT Astra Serif"/>
                        </a:rPr>
                        <a:t>…</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536">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r>
              <a:tr h="70536">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r>
              <a:tr h="963751">
                <a:tc gridSpan="12">
                  <a:txBody>
                    <a:bodyPr/>
                    <a:lstStyle/>
                    <a:p>
                      <a:pPr algn="ctr" fontAlgn="ctr"/>
                      <a:r>
                        <a:rPr lang="ru-RU" sz="500" b="0" i="0" u="none" strike="noStrike">
                          <a:solidFill>
                            <a:srgbClr val="000000"/>
                          </a:solidFill>
                          <a:effectLst/>
                          <a:latin typeface="PT Astra Serif"/>
                        </a:rPr>
                        <a:t>Данные, отраженные в форме, подтверждаем:</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Руководитель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 ___________________ /______________________/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(должность)           (подпись)               (Ф.И.О.)</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Главный бухгалтер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 ___________________ /______________________/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(должность)          (подпись)               (Ф.И.О.)</a:t>
                      </a:r>
                      <a:br>
                        <a:rPr lang="ru-RU" sz="500" b="0" i="0" u="none" strike="noStrike">
                          <a:solidFill>
                            <a:srgbClr val="000000"/>
                          </a:solidFill>
                          <a:effectLst/>
                          <a:latin typeface="PT Astra Serif"/>
                        </a:rPr>
                      </a:br>
                      <a:endParaRPr lang="ru-RU" sz="500" b="0" i="0" u="none" strike="noStrike">
                        <a:solidFill>
                          <a:srgbClr val="000000"/>
                        </a:solidFill>
                        <a:effectLst/>
                        <a:latin typeface="PT Astra Serif"/>
                      </a:endParaRPr>
                    </a:p>
                  </a:txBody>
                  <a:tcPr marL="3527" marR="3527" marT="3527" marB="0" anchor="ctr">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3">
                  <a:txBody>
                    <a:bodyPr/>
                    <a:lstStyle/>
                    <a:p>
                      <a:pPr algn="ctr" fontAlgn="ctr"/>
                      <a:endParaRPr lang="ru-RU" sz="400" b="0" i="0" u="none" strike="noStrike" dirty="0">
                        <a:solidFill>
                          <a:srgbClr val="000000"/>
                        </a:solidFill>
                        <a:effectLst/>
                        <a:latin typeface="PT Astra Serif"/>
                      </a:endParaRPr>
                    </a:p>
                  </a:txBody>
                  <a:tcPr marL="3527" marR="3527" marT="3527" marB="0" anchor="ctr">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extLst>
      <p:ext uri="{BB962C8B-B14F-4D97-AF65-F5344CB8AC3E}">
        <p14:creationId xmlns:p14="http://schemas.microsoft.com/office/powerpoint/2010/main" val="1956214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99066" y="1182218"/>
            <a:ext cx="2880981" cy="369332"/>
          </a:xfrm>
          <a:prstGeom prst="rect">
            <a:avLst/>
          </a:prstGeom>
        </p:spPr>
        <p:txBody>
          <a:bodyPr wrap="none">
            <a:spAutoFit/>
          </a:bodyPr>
          <a:lstStyle/>
          <a:p>
            <a:r>
              <a:rPr lang="ru-RU" b="1" dirty="0" smtClean="0">
                <a:ln/>
                <a:solidFill>
                  <a:schemeClr val="accent5">
                    <a:lumMod val="75000"/>
                  </a:schemeClr>
                </a:solidFill>
                <a:latin typeface="PT Astra Serif" panose="020A0603040505020204" pitchFamily="18" charset="-52"/>
                <a:ea typeface="PT Astra Serif" panose="020A0603040505020204" pitchFamily="18" charset="-52"/>
                <a:cs typeface="+mj-cs"/>
              </a:rPr>
              <a:t>Фотоматериалы </a:t>
            </a:r>
            <a:r>
              <a:rPr lang="ru-RU" b="1" dirty="0" smtClean="0">
                <a:ln/>
                <a:solidFill>
                  <a:srgbClr val="002060"/>
                </a:solidFill>
                <a:latin typeface="PT Astra Serif" panose="020A0603040505020204" pitchFamily="18" charset="-52"/>
                <a:ea typeface="PT Astra Serif" panose="020A0603040505020204" pitchFamily="18" charset="-52"/>
                <a:cs typeface="+mj-cs"/>
              </a:rPr>
              <a:t>(пример)</a:t>
            </a:r>
            <a:endParaRPr lang="ru-RU" b="1" dirty="0">
              <a:ln/>
              <a:solidFill>
                <a:srgbClr val="002060"/>
              </a:solidFill>
              <a:latin typeface="PT Astra Serif" panose="020A0603040505020204" pitchFamily="18" charset="-52"/>
              <a:ea typeface="PT Astra Serif" panose="020A0603040505020204" pitchFamily="18" charset="-52"/>
              <a:cs typeface="+mj-cs"/>
            </a:endParaRPr>
          </a:p>
        </p:txBody>
      </p:sp>
      <p:sp>
        <p:nvSpPr>
          <p:cNvPr id="3" name="Прямоугольник 2"/>
          <p:cNvSpPr/>
          <p:nvPr/>
        </p:nvSpPr>
        <p:spPr>
          <a:xfrm>
            <a:off x="151416" y="368283"/>
            <a:ext cx="12192000" cy="400110"/>
          </a:xfrm>
          <a:prstGeom prst="rect">
            <a:avLst/>
          </a:prstGeom>
        </p:spPr>
        <p:txBody>
          <a:bodyPr wrap="square">
            <a:spAutoFit/>
          </a:bodyPr>
          <a:lstStyle/>
          <a:p>
            <a:pPr lvl="0" algn="ctr"/>
            <a:r>
              <a:rPr lang="ru-RU" sz="2000" b="1" dirty="0">
                <a:ln/>
                <a:solidFill>
                  <a:srgbClr val="C00000"/>
                </a:solidFill>
                <a:latin typeface="PT Astra Serif" panose="020A0603040505020204" pitchFamily="18" charset="-52"/>
                <a:ea typeface="PT Astra Serif" panose="020A0603040505020204" pitchFamily="18" charset="-52"/>
                <a:cs typeface="+mj-cs"/>
              </a:rPr>
              <a:t>Подробная информация по </a:t>
            </a:r>
            <a:r>
              <a:rPr lang="ru-RU" sz="2000" b="1" dirty="0" smtClean="0">
                <a:ln/>
                <a:solidFill>
                  <a:srgbClr val="C00000"/>
                </a:solidFill>
                <a:latin typeface="PT Astra Serif" panose="020A0603040505020204" pitchFamily="18" charset="-52"/>
                <a:ea typeface="PT Astra Serif" panose="020A0603040505020204" pitchFamily="18" charset="-52"/>
                <a:cs typeface="+mj-cs"/>
              </a:rPr>
              <a:t>неиспользуемым площадям</a:t>
            </a:r>
            <a:endParaRPr lang="ru-RU" sz="2000" b="1" dirty="0">
              <a:ln/>
              <a:solidFill>
                <a:srgbClr val="C00000"/>
              </a:solidFill>
              <a:latin typeface="PT Astra Serif" panose="020A0603040505020204" pitchFamily="18" charset="-52"/>
              <a:ea typeface="PT Astra Serif" panose="020A0603040505020204" pitchFamily="18" charset="-52"/>
              <a:cs typeface="+mj-cs"/>
            </a:endParaRPr>
          </a:p>
        </p:txBody>
      </p:sp>
      <p:sp>
        <p:nvSpPr>
          <p:cNvPr id="4" name="Прямоугольник 3"/>
          <p:cNvSpPr/>
          <p:nvPr/>
        </p:nvSpPr>
        <p:spPr>
          <a:xfrm>
            <a:off x="5961518" y="1440377"/>
            <a:ext cx="6096000" cy="3447098"/>
          </a:xfrm>
          <a:prstGeom prst="rect">
            <a:avLst/>
          </a:prstGeom>
        </p:spPr>
        <p:txBody>
          <a:bodyPr>
            <a:spAutoFit/>
          </a:bodyPr>
          <a:lstStyle/>
          <a:p>
            <a:r>
              <a:rPr lang="ru-RU" sz="2000" b="1" dirty="0">
                <a:ln/>
                <a:solidFill>
                  <a:srgbClr val="C00000"/>
                </a:solidFill>
                <a:latin typeface="PT Astra Serif" panose="020A0603040505020204" pitchFamily="18" charset="-52"/>
                <a:ea typeface="PT Astra Serif" panose="020A0603040505020204" pitchFamily="18" charset="-52"/>
                <a:cs typeface="+mj-cs"/>
              </a:rPr>
              <a:t>С указанием следующей информации</a:t>
            </a:r>
            <a:r>
              <a:rPr lang="ru-RU" sz="2000" b="1" dirty="0" smtClean="0">
                <a:ln/>
                <a:solidFill>
                  <a:srgbClr val="C00000"/>
                </a:solidFill>
                <a:latin typeface="PT Astra Serif" panose="020A0603040505020204" pitchFamily="18" charset="-52"/>
                <a:ea typeface="PT Astra Serif" panose="020A0603040505020204" pitchFamily="18" charset="-52"/>
                <a:cs typeface="+mj-cs"/>
              </a:rPr>
              <a:t>:</a:t>
            </a:r>
          </a:p>
          <a:p>
            <a:r>
              <a:rPr lang="ru-RU" sz="2000" b="1" dirty="0">
                <a:ln/>
                <a:solidFill>
                  <a:srgbClr val="C00000"/>
                </a:solidFill>
                <a:latin typeface="PT Astra Serif" panose="020A0603040505020204" pitchFamily="18" charset="-52"/>
                <a:ea typeface="PT Astra Serif" panose="020A0603040505020204" pitchFamily="18" charset="-52"/>
                <a:cs typeface="+mj-cs"/>
              </a:rPr>
              <a:t/>
            </a:r>
            <a:br>
              <a:rPr lang="ru-RU" sz="2000" b="1" dirty="0">
                <a:ln/>
                <a:solidFill>
                  <a:srgbClr val="C00000"/>
                </a:solidFill>
                <a:latin typeface="PT Astra Serif" panose="020A0603040505020204" pitchFamily="18" charset="-52"/>
                <a:ea typeface="PT Astra Serif" panose="020A0603040505020204" pitchFamily="18" charset="-52"/>
                <a:cs typeface="+mj-cs"/>
              </a:rPr>
            </a:b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физическое состояние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площадей</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помещений </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возможные направления и виды использования пригодного для использования имущества, в том числе возможные цели аренды,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безвозмездного пользования</a:t>
            </a:r>
            <a: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endParaRPr lang="ru-RU" dirty="0"/>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8903" y="1863805"/>
            <a:ext cx="3466988" cy="2600241"/>
          </a:xfrm>
          <a:prstGeom prst="rect">
            <a:avLst/>
          </a:prstGeom>
        </p:spPr>
      </p:pic>
    </p:spTree>
    <p:extLst>
      <p:ext uri="{BB962C8B-B14F-4D97-AF65-F5344CB8AC3E}">
        <p14:creationId xmlns:p14="http://schemas.microsoft.com/office/powerpoint/2010/main" val="2721585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0050"/>
            <a:ext cx="12192000" cy="898895"/>
          </a:xfrm>
        </p:spPr>
        <p:txBody>
          <a:bodyPr>
            <a:noAutofit/>
          </a:bodyPr>
          <a:lstStyle/>
          <a:p>
            <a:pPr algn="ctr"/>
            <a:r>
              <a:rPr lang="ru-RU" sz="2000" b="1" dirty="0">
                <a:ln/>
                <a:solidFill>
                  <a:srgbClr val="C00000"/>
                </a:solidFill>
                <a:latin typeface="PT Astra Serif" panose="020A0603040505020204" pitchFamily="18" charset="-52"/>
                <a:ea typeface="PT Astra Serif" panose="020A0603040505020204" pitchFamily="18" charset="-52"/>
              </a:rPr>
              <a:t>Информация об объемах расходов </a:t>
            </a:r>
            <a:br>
              <a:rPr lang="ru-RU" sz="2000" b="1" dirty="0">
                <a:ln/>
                <a:solidFill>
                  <a:srgbClr val="C00000"/>
                </a:solidFill>
                <a:latin typeface="PT Astra Serif" panose="020A0603040505020204" pitchFamily="18" charset="-52"/>
                <a:ea typeface="PT Astra Serif" panose="020A0603040505020204" pitchFamily="18" charset="-52"/>
              </a:rPr>
            </a:br>
            <a:r>
              <a:rPr lang="ru-RU" sz="2000" b="1" dirty="0">
                <a:ln/>
                <a:solidFill>
                  <a:srgbClr val="C00000"/>
                </a:solidFill>
                <a:latin typeface="PT Astra Serif" panose="020A0603040505020204" pitchFamily="18" charset="-52"/>
                <a:ea typeface="PT Astra Serif" panose="020A0603040505020204" pitchFamily="18" charset="-52"/>
              </a:rPr>
              <a:t>на содержание неиспользуемого имущества, в том числе на охрану, коммунальное обеспечение (электроэнергия, отопление, водоснабжение, водоотведение) и иное</a:t>
            </a:r>
          </a:p>
        </p:txBody>
      </p:sp>
    </p:spTree>
    <p:extLst>
      <p:ext uri="{BB962C8B-B14F-4D97-AF65-F5344CB8AC3E}">
        <p14:creationId xmlns:p14="http://schemas.microsoft.com/office/powerpoint/2010/main" val="2930277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377</TotalTime>
  <Words>615</Words>
  <Application>Microsoft Office PowerPoint</Application>
  <PresentationFormat>Произвольный</PresentationFormat>
  <Paragraphs>160</Paragraphs>
  <Slides>8</Slides>
  <Notes>2</Notes>
  <HiddenSlides>0</HiddenSlides>
  <MMClips>0</MMClips>
  <ScaleCrop>false</ScaleCrop>
  <HeadingPairs>
    <vt:vector size="4" baseType="variant">
      <vt:variant>
        <vt:lpstr>Тема</vt:lpstr>
      </vt:variant>
      <vt:variant>
        <vt:i4>6</vt:i4>
      </vt:variant>
      <vt:variant>
        <vt:lpstr>Заголовки слайдов</vt:lpstr>
      </vt:variant>
      <vt:variant>
        <vt:i4>8</vt:i4>
      </vt:variant>
    </vt:vector>
  </HeadingPairs>
  <TitlesOfParts>
    <vt:vector size="14" baseType="lpstr">
      <vt:lpstr>2_Office Theme</vt:lpstr>
      <vt:lpstr>3_Office Theme</vt:lpstr>
      <vt:lpstr>4_Office Theme</vt:lpstr>
      <vt:lpstr>Тема Office</vt:lpstr>
      <vt:lpstr>1_Тема Office</vt:lpstr>
      <vt:lpstr>2_Тема Office</vt:lpstr>
      <vt:lpstr>Помещение (я) расположено (ы) в здании по адресу: Тульская область, __________ район, г. __________,  ул. _____________ д. ______</vt:lpstr>
      <vt:lpstr>В состав помещения входят:</vt:lpstr>
      <vt:lpstr>Ситуационное расположение земельного участка согласно данным публичной кадастровой карты https://pkk5.rosreestr.ru</vt:lpstr>
      <vt:lpstr>Поэтажный план технического паспорта с обозначением неиспользуемого помещения</vt:lpstr>
      <vt:lpstr>Сведения о наличии инженерных сетей коммунальной инфраструктуры:</vt:lpstr>
      <vt:lpstr>Сведения о помещении (ях) согласно приложению № 1 к Методике оценки эффективности использования объектов недвижимого имущества,  находящихся в собственности муниципального образования город Щекино Щекинского района</vt:lpstr>
      <vt:lpstr>Презентация PowerPoint</vt:lpstr>
      <vt:lpstr>Информация об объемах расходов  на содержание неиспользуемого имущества, в том числе на охрану, коммунальное обеспечение (электроэнергия, отопление, водоснабжение, водоотведение) и иное</vt:lpstr>
    </vt:vector>
  </TitlesOfParts>
  <Company>PJSC "New Engineering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Markasian, Pavel (KIEVH)</dc:creator>
  <cp:lastModifiedBy>user</cp:lastModifiedBy>
  <cp:revision>59</cp:revision>
  <dcterms:created xsi:type="dcterms:W3CDTF">2016-11-18T14:12:19Z</dcterms:created>
  <dcterms:modified xsi:type="dcterms:W3CDTF">2021-05-12T13:11:48Z</dcterms:modified>
</cp:coreProperties>
</file>